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6" r:id="rId2"/>
    <p:sldId id="470" r:id="rId3"/>
    <p:sldId id="473" r:id="rId4"/>
    <p:sldId id="475" r:id="rId5"/>
    <p:sldId id="479" r:id="rId6"/>
    <p:sldId id="480" r:id="rId7"/>
    <p:sldId id="477" r:id="rId8"/>
    <p:sldId id="478" r:id="rId9"/>
    <p:sldId id="482" r:id="rId10"/>
    <p:sldId id="483" r:id="rId11"/>
    <p:sldId id="481" r:id="rId1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scott" initials="N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6305" autoAdjust="0"/>
  </p:normalViewPr>
  <p:slideViewPr>
    <p:cSldViewPr>
      <p:cViewPr>
        <p:scale>
          <a:sx n="79" d="100"/>
          <a:sy n="79" d="100"/>
        </p:scale>
        <p:origin x="-504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19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3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5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05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92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0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32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C56F2631-5ABC-4103-AA7E-48C1FE66C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20E6B640-C3D4-4523-A5B3-EE00C6484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900" dirty="0"/>
              <a:t>Audio Overview</a:t>
            </a:r>
          </a:p>
          <a:p>
            <a:r>
              <a:rPr lang="en-US" sz="1400" dirty="0"/>
              <a:t>These 9 things should be your main focus as you begin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Have these done by end of September (Q1)</a:t>
            </a:r>
          </a:p>
          <a:p>
            <a:pPr marL="292179" indent="-292179">
              <a:buFont typeface="Arial" panose="020B0604020202020204" pitchFamily="34" charset="0"/>
              <a:buChar char="•"/>
            </a:pPr>
            <a:r>
              <a:rPr lang="en-US" sz="1400" dirty="0"/>
              <a:t>These are the most important things to get you started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handle these first, the rest is much easier</a:t>
            </a:r>
          </a:p>
          <a:p>
            <a:pPr marL="297560" indent="-292179">
              <a:buFont typeface="Arial" panose="020B0604020202020204" pitchFamily="34" charset="0"/>
              <a:buChar char="•"/>
            </a:pPr>
            <a:r>
              <a:rPr lang="en-US" sz="1400" dirty="0"/>
              <a:t>If you miss 1 or more of these, your job gets a lot harder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E829AC36-3EB4-4026-8993-B785BD82D9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ump Mediaeval"/>
              </a:defRPr>
            </a:lvl1pPr>
            <a:lvl2pPr marL="759666" indent="-292179">
              <a:defRPr>
                <a:solidFill>
                  <a:schemeClr val="tx1"/>
                </a:solidFill>
                <a:latin typeface="Trump Mediaeval"/>
              </a:defRPr>
            </a:lvl2pPr>
            <a:lvl3pPr marL="1168718" indent="-233744">
              <a:defRPr>
                <a:solidFill>
                  <a:schemeClr val="tx1"/>
                </a:solidFill>
                <a:latin typeface="Trump Mediaeval"/>
              </a:defRPr>
            </a:lvl3pPr>
            <a:lvl4pPr marL="1636205" indent="-233744">
              <a:defRPr>
                <a:solidFill>
                  <a:schemeClr val="tx1"/>
                </a:solidFill>
                <a:latin typeface="Trump Mediaeval"/>
              </a:defRPr>
            </a:lvl4pPr>
            <a:lvl5pPr marL="2103692" indent="-233744">
              <a:defRPr>
                <a:solidFill>
                  <a:schemeClr val="tx1"/>
                </a:solidFill>
                <a:latin typeface="Trump Mediaeval"/>
              </a:defRPr>
            </a:lvl5pPr>
            <a:lvl6pPr marL="2571179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6pPr>
            <a:lvl7pPr marL="3038666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7pPr>
            <a:lvl8pPr marL="3506153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8pPr>
            <a:lvl9pPr marL="3973640" indent="-2337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ump Mediaeval"/>
              </a:defRPr>
            </a:lvl9pPr>
          </a:lstStyle>
          <a:p>
            <a:fld id="{4E2D2CBC-EB68-42BE-AA01-B26B0CC6E00B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xmlns="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xmlns="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11268600" y="6588000"/>
            <a:ext cx="427411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u="none" baseline="0">
                <a:solidFill>
                  <a:schemeClr val="accent2"/>
                </a:solidFill>
                <a:uFillTx/>
                <a:latin typeface="+mn-lt"/>
              </a:defRPr>
            </a:lvl1pPr>
          </a:lstStyle>
          <a:p>
            <a:fld id="{9648F461-6B1C-CA42-A063-2DCE900AB2CB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990" y="182743"/>
            <a:ext cx="8786180" cy="40309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2200"/>
              </a:lnSpc>
              <a:defRPr sz="2200" b="1" u="none" baseline="0">
                <a:solidFill>
                  <a:schemeClr val="accent1"/>
                </a:solidFill>
                <a:uFillTx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3052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xmlns="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xmlns="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xmlns="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xmlns="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xmlns="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xmlns="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xmlns="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xmlns="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xmlns="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xmlns="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xmlns="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xmlns="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en.wikipedia.org/wiki/Knights_of_Columbu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xmlns="" r:id="rId17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xmlns="" r:id="rId17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xmlns="" r:id="rId17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xmlns="" r:id="rId17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6">
            <a:extLst>
              <a:ext uri="{837473B0-CC2E-450A-ABE3-18F120FF3D39}">
                <a1611:picAttrSrcUrl xmlns:a1611="http://schemas.microsoft.com/office/drawing/2016/11/main" xmlns="" r:id="rId17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kofc.org/en/resources/safe-environment-program/state-leader-compliance-guide-2021-2022.pdf" TargetMode="External"/><Relationship Id="rId4" Type="http://schemas.openxmlformats.org/officeDocument/2006/relationships/hyperlink" Target="https://en.wikipedia.org/wiki/Knights_of_Columb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ers.brightcove.net/802593642001/y6FLiIa0f_default/index.html?videoId=619193857700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en.wikipedia.org/wiki/Knights_of_Columbu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n.wikipedia.org/wiki/Knights_of_Columbu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OYP@kofc.org" TargetMode="External"/><Relationship Id="rId4" Type="http://schemas.openxmlformats.org/officeDocument/2006/relationships/hyperlink" Target="https://en.wikipedia.org/wiki/Knights_of_Columbu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s://youtu.be/BCJ2BvxGEr8" TargetMode="External"/><Relationship Id="rId4" Type="http://schemas.openxmlformats.org/officeDocument/2006/relationships/hyperlink" Target="https://en.wikipedia.org/wiki/Knights_of_Columbu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412E1B2A-A110-4B54-8CE0-A9718B29A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400" y="1219200"/>
            <a:ext cx="6553200" cy="4343400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Why is it important?</a:t>
            </a:r>
            <a:endParaRPr lang="en-US" dirty="0"/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Requirements overview</a:t>
            </a:r>
            <a:endParaRPr lang="en-US" dirty="0"/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Process overview</a:t>
            </a:r>
            <a:endParaRPr lang="en-US" dirty="0"/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Issues to be addressed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b="1" dirty="0"/>
              <a:t>Your role as a District Deputy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05FEFEA8-8367-4EB5-9F92-64C799F9033B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400"/>
            <a:ext cx="998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i="1" kern="0" dirty="0"/>
              <a:t>Youth Protection Certification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B03ADB-4B2D-D596-2783-EF8B89DCD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779" y="3962400"/>
            <a:ext cx="6744641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</a:rPr>
              <a:t>4 Issue #6 – No one will volunteer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AA5E7819-2CC8-4E69-6FF2-B9CA3063C21D}"/>
              </a:ext>
            </a:extLst>
          </p:cNvPr>
          <p:cNvSpPr txBox="1">
            <a:spLocks/>
          </p:cNvSpPr>
          <p:nvPr/>
        </p:nvSpPr>
        <p:spPr>
          <a:xfrm>
            <a:off x="762000" y="1371600"/>
            <a:ext cx="10744200" cy="3733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/>
              <a:t>You only need 3 people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The Grand Knight can fill 2 roles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The Deputy Grand Knight will eventually need to be compliant.  Starting early doesn’t hurt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Are there District Deputies, Diocesan Directors, State Directors in their council?  They can/should volunteer.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Priests can fill these roles (and don’t need to take the certification)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Come on…  You really can’t find one person willing to spend 2 hours to learn about youth protection???</a:t>
            </a:r>
          </a:p>
        </p:txBody>
      </p:sp>
    </p:spTree>
    <p:extLst>
      <p:ext uri="{BB962C8B-B14F-4D97-AF65-F5344CB8AC3E}">
        <p14:creationId xmlns:p14="http://schemas.microsoft.com/office/powerpoint/2010/main" val="115269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</a:rPr>
              <a:t>5 Your role as a District Deputy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1066800" y="1371600"/>
            <a:ext cx="106680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/>
              <a:t>Remind any/all non-compliant councils at every meeting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Don’t do it “during the meeting” – catch people before or after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Get commitment they will comply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Be reasonable – Let people with valid excuses have “some time”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Be a positive force to support Youth Protection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If they see you see it as important, they will see it as important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Take the classes yourself – Understand (first hand) how hard/easy this is.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Offer to help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If you just beat them up, you’ll never win them over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Listen to their issues &amp; work with Terry Carl to address their issues</a:t>
            </a:r>
          </a:p>
        </p:txBody>
      </p:sp>
    </p:spTree>
    <p:extLst>
      <p:ext uri="{BB962C8B-B14F-4D97-AF65-F5344CB8AC3E}">
        <p14:creationId xmlns:p14="http://schemas.microsoft.com/office/powerpoint/2010/main" val="139905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04800"/>
            <a:ext cx="92202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1 – Why is it important?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073F1E-0C9F-5562-ABE2-958A9109B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88" y="457200"/>
            <a:ext cx="2336412" cy="37887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03015E-3A21-5D33-994F-5B5C8BFDBAFB}"/>
              </a:ext>
            </a:extLst>
          </p:cNvPr>
          <p:cNvSpPr txBox="1"/>
          <p:nvPr/>
        </p:nvSpPr>
        <p:spPr>
          <a:xfrm>
            <a:off x="3124200" y="1447800"/>
            <a:ext cx="84630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Ensuring a safe environment for the children, young people and other vulnerable persons we serve is a crucial obligation for Knights of Columbus leaders. Upholding the Order’s high standards of protection can establish you as a positive role model to members, their families and others. Likewise, neglect — even that which is unintentional — can undermine our mission. Only those members who have shown a clear commitment to living out the highest Christian ethical and moral standards and personal integrity in their day-to-day personal lives and work may be considered for selection as key leaders.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565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5664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2 – Requirements Overview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68BB0F2-9209-A5F1-0542-0BB117ADB211}"/>
              </a:ext>
            </a:extLst>
          </p:cNvPr>
          <p:cNvSpPr txBox="1">
            <a:spLocks/>
          </p:cNvSpPr>
          <p:nvPr/>
        </p:nvSpPr>
        <p:spPr>
          <a:xfrm>
            <a:off x="1524000" y="1295400"/>
            <a:ext cx="10439400" cy="510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/>
              <a:t>Email Addresses are mandatory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They must also be unique to the member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There must be a Grand Knight </a:t>
            </a:r>
            <a:r>
              <a:rPr lang="en-US" sz="2800" kern="0" dirty="0"/>
              <a:t>(via form 185)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There must be a form 365 naming 3 different people as…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Program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Community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Family Director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All 4 roles must complete the Safe Environment Training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Community &amp; Family Directors must also consent to a background check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0456CA-7D2E-A255-9DA4-2DC5BAA6EAB0}"/>
              </a:ext>
            </a:extLst>
          </p:cNvPr>
          <p:cNvSpPr txBox="1"/>
          <p:nvPr/>
        </p:nvSpPr>
        <p:spPr>
          <a:xfrm>
            <a:off x="2286000" y="5558135"/>
            <a:ext cx="769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state-leader-compliance-guide-2021-2022.pdf (kofc.org)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46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0" y="304800"/>
            <a:ext cx="5372100" cy="1143000"/>
          </a:xfrm>
        </p:spPr>
        <p:txBody>
          <a:bodyPr/>
          <a:lstStyle/>
          <a:p>
            <a:pPr algn="ctr"/>
            <a:r>
              <a:rPr lang="en-US" sz="4400" i="1" dirty="0">
                <a:solidFill>
                  <a:schemeClr val="tx1"/>
                </a:solidFill>
              </a:rPr>
              <a:t>3. Process 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53243C1-5493-DE53-A85B-3F40F7DB5F27}"/>
              </a:ext>
            </a:extLst>
          </p:cNvPr>
          <p:cNvSpPr/>
          <p:nvPr/>
        </p:nvSpPr>
        <p:spPr bwMode="auto">
          <a:xfrm>
            <a:off x="2016420" y="1676401"/>
            <a:ext cx="2133600" cy="15239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Council submits forms 185/365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35192FB0-0CD6-3B63-2144-9A19D3D351A4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 bwMode="auto">
          <a:xfrm>
            <a:off x="4150020" y="2438394"/>
            <a:ext cx="726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C6809F9-F9C9-698B-D3DB-CFCE3E394486}"/>
              </a:ext>
            </a:extLst>
          </p:cNvPr>
          <p:cNvSpPr/>
          <p:nvPr/>
        </p:nvSpPr>
        <p:spPr bwMode="auto">
          <a:xfrm>
            <a:off x="4876800" y="1676400"/>
            <a:ext cx="2133600" cy="152398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Supreme notifies Praesidium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D8258C53-0E2B-9780-6B7F-63D749A0A8E8}"/>
              </a:ext>
            </a:extLst>
          </p:cNvPr>
          <p:cNvCxnSpPr/>
          <p:nvPr/>
        </p:nvCxnSpPr>
        <p:spPr bwMode="auto">
          <a:xfrm>
            <a:off x="7010400" y="2438394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3AC15E-3AAF-977B-9C7F-8D417354F6C3}"/>
              </a:ext>
            </a:extLst>
          </p:cNvPr>
          <p:cNvSpPr/>
          <p:nvPr/>
        </p:nvSpPr>
        <p:spPr bwMode="auto">
          <a:xfrm>
            <a:off x="7696200" y="1676394"/>
            <a:ext cx="2133600" cy="15239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Praesidium sends e-mail to members for training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75885BD-052C-168A-E4BA-5C47C2094CE4}"/>
              </a:ext>
            </a:extLst>
          </p:cNvPr>
          <p:cNvSpPr/>
          <p:nvPr/>
        </p:nvSpPr>
        <p:spPr bwMode="auto">
          <a:xfrm>
            <a:off x="2016420" y="3543295"/>
            <a:ext cx="2133600" cy="152398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Council is compliant &amp; certified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06A4FC4-9AC2-0A8E-2011-4616CB18D26A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 bwMode="auto">
          <a:xfrm>
            <a:off x="4150020" y="4305288"/>
            <a:ext cx="726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642ED94-4655-33EE-4273-7CF7F4B634FB}"/>
              </a:ext>
            </a:extLst>
          </p:cNvPr>
          <p:cNvSpPr/>
          <p:nvPr/>
        </p:nvSpPr>
        <p:spPr bwMode="auto">
          <a:xfrm>
            <a:off x="4876800" y="3543294"/>
            <a:ext cx="2133600" cy="152398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Praesidium notifies Supreme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E352DB5-3FD2-18A8-7A22-27926B00B6CC}"/>
              </a:ext>
            </a:extLst>
          </p:cNvPr>
          <p:cNvCxnSpPr/>
          <p:nvPr/>
        </p:nvCxnSpPr>
        <p:spPr bwMode="auto">
          <a:xfrm>
            <a:off x="7010400" y="4305288"/>
            <a:ext cx="685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D0EB33F-357C-4890-1057-67798154FAFF}"/>
              </a:ext>
            </a:extLst>
          </p:cNvPr>
          <p:cNvSpPr/>
          <p:nvPr/>
        </p:nvSpPr>
        <p:spPr bwMode="auto">
          <a:xfrm>
            <a:off x="7696200" y="3543288"/>
            <a:ext cx="2133600" cy="15239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Member signs in, takes training &amp; submits background information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16075318-B91D-3824-DFB1-0D7F0284E8E0}"/>
              </a:ext>
            </a:extLst>
          </p:cNvPr>
          <p:cNvCxnSpPr>
            <a:cxnSpLocks/>
            <a:stCxn id="11" idx="2"/>
            <a:endCxn id="16" idx="0"/>
          </p:cNvCxnSpPr>
          <p:nvPr/>
        </p:nvCxnSpPr>
        <p:spPr bwMode="auto">
          <a:xfrm>
            <a:off x="8763000" y="3200387"/>
            <a:ext cx="0" cy="342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170FF677-5240-7C53-066A-AFA10948270D}"/>
              </a:ext>
            </a:extLst>
          </p:cNvPr>
          <p:cNvCxnSpPr>
            <a:stCxn id="6" idx="3"/>
            <a:endCxn id="9" idx="1"/>
          </p:cNvCxnSpPr>
          <p:nvPr/>
        </p:nvCxnSpPr>
        <p:spPr bwMode="auto">
          <a:xfrm>
            <a:off x="4150020" y="2438394"/>
            <a:ext cx="726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6BD3F1F-361D-2049-3AAD-68DE41AD31FE}"/>
              </a:ext>
            </a:extLst>
          </p:cNvPr>
          <p:cNvCxnSpPr>
            <a:stCxn id="9" idx="3"/>
            <a:endCxn id="11" idx="1"/>
          </p:cNvCxnSpPr>
          <p:nvPr/>
        </p:nvCxnSpPr>
        <p:spPr bwMode="auto">
          <a:xfrm flipV="1">
            <a:off x="7010400" y="2438391"/>
            <a:ext cx="685800" cy="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C6B6E99-372C-2B3D-83DF-CF48044E0F6D}"/>
              </a:ext>
            </a:extLst>
          </p:cNvPr>
          <p:cNvCxnSpPr>
            <a:stCxn id="11" idx="2"/>
            <a:endCxn id="16" idx="0"/>
          </p:cNvCxnSpPr>
          <p:nvPr/>
        </p:nvCxnSpPr>
        <p:spPr bwMode="auto">
          <a:xfrm>
            <a:off x="8763000" y="3200387"/>
            <a:ext cx="0" cy="342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CC27D47D-CCF4-8A5D-3484-7FEC2EB2F580}"/>
              </a:ext>
            </a:extLst>
          </p:cNvPr>
          <p:cNvCxnSpPr>
            <a:stCxn id="16" idx="1"/>
            <a:endCxn id="14" idx="3"/>
          </p:cNvCxnSpPr>
          <p:nvPr/>
        </p:nvCxnSpPr>
        <p:spPr bwMode="auto">
          <a:xfrm flipH="1">
            <a:off x="7010400" y="4305285"/>
            <a:ext cx="685800" cy="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738AF9E2-4226-A8B2-5239-66DA7960B88F}"/>
              </a:ext>
            </a:extLst>
          </p:cNvPr>
          <p:cNvCxnSpPr>
            <a:stCxn id="14" idx="1"/>
            <a:endCxn id="12" idx="3"/>
          </p:cNvCxnSpPr>
          <p:nvPr/>
        </p:nvCxnSpPr>
        <p:spPr bwMode="auto">
          <a:xfrm flipH="1">
            <a:off x="4150020" y="4305288"/>
            <a:ext cx="726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D834225-C354-3283-E185-F6915BFD4AE2}"/>
              </a:ext>
            </a:extLst>
          </p:cNvPr>
          <p:cNvSpPr txBox="1"/>
          <p:nvPr/>
        </p:nvSpPr>
        <p:spPr>
          <a:xfrm>
            <a:off x="2209800" y="5415425"/>
            <a:ext cx="8652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Certification (and Background check) is valid for 3 years (36 months)</a:t>
            </a:r>
          </a:p>
        </p:txBody>
      </p:sp>
    </p:spTree>
    <p:extLst>
      <p:ext uri="{BB962C8B-B14F-4D97-AF65-F5344CB8AC3E}">
        <p14:creationId xmlns:p14="http://schemas.microsoft.com/office/powerpoint/2010/main" val="206491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</a:rPr>
              <a:t>4 Issue #1 – Forms not submitted or incomplete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762000" y="1371600"/>
            <a:ext cx="7162800" cy="3733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/>
              <a:t>If form 185/365 is not submitted…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The council does not have a Grand Knight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The council does not have a Program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The council does not have a Community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The council does not have a Family Director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Solution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Ensure these forms are submitted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Ensure form 365 names a Program, Community and Family Director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D58C06-D95A-D91E-44B7-664EC6754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749" y="1447800"/>
            <a:ext cx="2278819" cy="1784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FA0617-07E7-157D-B67D-A87DFC3E07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7266" y="3505201"/>
            <a:ext cx="1785937" cy="2325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3EA052-5406-73E2-B37A-F92FECB690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3505200"/>
            <a:ext cx="1790359" cy="2325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88A2C7-23A8-D76F-331E-A2E82A62C867}"/>
              </a:ext>
            </a:extLst>
          </p:cNvPr>
          <p:cNvSpPr txBox="1"/>
          <p:nvPr/>
        </p:nvSpPr>
        <p:spPr>
          <a:xfrm>
            <a:off x="2057400" y="532885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Open Sans" panose="020B0606030504020204" pitchFamily="34" charset="0"/>
                <a:hlinkClick r:id="rId8"/>
              </a:rPr>
              <a:t>Video instructions for forms 185 &amp; 365 in Member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0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</a:rPr>
              <a:t>4 Issue #2 – People removed for non-compliance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1066800" y="1371600"/>
            <a:ext cx="106680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800" b="1" kern="0" dirty="0"/>
              <a:t>When someone is named as a Program Director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Week 1 – They get an email asking them to take their classes (Pending Status)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Week 6 – They will be marked as non-compliant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Week 7 – They will be removed from their position</a:t>
            </a:r>
          </a:p>
          <a:p>
            <a:pPr>
              <a:spcBef>
                <a:spcPts val="300"/>
              </a:spcBef>
            </a:pPr>
            <a:r>
              <a:rPr lang="en-US" sz="2800" b="1" kern="0" dirty="0"/>
              <a:t>Solution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Keep an eye on the reports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Talk to GK &amp; Directors at council meetings (1-on-1)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Weeks 1-4 – Remind the Grand Knight of “Pending” people</a:t>
            </a:r>
          </a:p>
          <a:p>
            <a:pPr lvl="1">
              <a:spcBef>
                <a:spcPts val="300"/>
              </a:spcBef>
            </a:pPr>
            <a:r>
              <a:rPr lang="en-US" sz="2400" kern="0" dirty="0"/>
              <a:t>Weeks 5-7 – Call the Director yourself</a:t>
            </a:r>
          </a:p>
          <a:p>
            <a:pPr lvl="2">
              <a:spcBef>
                <a:spcPts val="300"/>
              </a:spcBef>
            </a:pPr>
            <a:r>
              <a:rPr lang="en-US" sz="2000" kern="0" dirty="0"/>
              <a:t>Many times they don’t even know they were assigned the role</a:t>
            </a:r>
          </a:p>
          <a:p>
            <a:pPr lvl="2">
              <a:spcBef>
                <a:spcPts val="300"/>
              </a:spcBef>
            </a:pPr>
            <a:r>
              <a:rPr lang="en-US" sz="2000" kern="0" dirty="0"/>
              <a:t>Many times they refuse to do it (tell the GK to name someone else)</a:t>
            </a:r>
          </a:p>
          <a:p>
            <a:pPr lvl="2">
              <a:spcBef>
                <a:spcPts val="300"/>
              </a:spcBef>
            </a:pPr>
            <a:r>
              <a:rPr lang="en-US" sz="2000" kern="0" dirty="0"/>
              <a:t>Many times they forgot so the reminder is very helpful</a:t>
            </a:r>
          </a:p>
          <a:p>
            <a:pPr lvl="2">
              <a:spcBef>
                <a:spcPts val="300"/>
              </a:spcBef>
            </a:pPr>
            <a:r>
              <a:rPr lang="en-US" sz="2000" kern="0" dirty="0"/>
              <a:t>Many times they need help (computer challenged)</a:t>
            </a:r>
          </a:p>
        </p:txBody>
      </p:sp>
    </p:spTree>
    <p:extLst>
      <p:ext uri="{BB962C8B-B14F-4D97-AF65-F5344CB8AC3E}">
        <p14:creationId xmlns:p14="http://schemas.microsoft.com/office/powerpoint/2010/main" val="423517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</a:rPr>
              <a:t>4 Issue #3 – I never received notification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1447800" y="1371600"/>
            <a:ext cx="89154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b="1" kern="0" dirty="0"/>
              <a:t>I’ve heard them all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The emails may go to their spam folder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Their looking for an email from Supreme (It’s from </a:t>
            </a:r>
            <a:r>
              <a:rPr lang="en-US" sz="2000" kern="0" dirty="0" err="1"/>
              <a:t>Armatus</a:t>
            </a:r>
            <a:r>
              <a:rPr lang="en-US" sz="2000" kern="0" dirty="0"/>
              <a:t> Support)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The email address on file in MM is wrong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They just missed it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It’s just an excuse (for some people, it’s never their fault)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Some people have email blockers &amp; won’t let unknown emails through</a:t>
            </a:r>
          </a:p>
          <a:p>
            <a:pPr>
              <a:spcBef>
                <a:spcPts val="300"/>
              </a:spcBef>
            </a:pPr>
            <a:r>
              <a:rPr lang="en-US" sz="2400" b="1" kern="0" dirty="0"/>
              <a:t>Solution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Contact Supreme @ 203-800-4940 or </a:t>
            </a:r>
            <a:r>
              <a:rPr lang="en-US" sz="2000" kern="0" dirty="0">
                <a:hlinkClick r:id="rId5"/>
              </a:rPr>
              <a:t>OYP@kofc.org</a:t>
            </a:r>
            <a:endParaRPr lang="en-US" sz="2000" kern="0" dirty="0"/>
          </a:p>
          <a:p>
            <a:pPr lvl="1">
              <a:spcBef>
                <a:spcPts val="300"/>
              </a:spcBef>
            </a:pPr>
            <a:r>
              <a:rPr lang="en-US" sz="2000" kern="0" dirty="0"/>
              <a:t>Provide name, council # &amp; member #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They will resend him (and you) his information within 24 hours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77ADFA-BF28-6392-0E16-008899EEFD58}"/>
              </a:ext>
            </a:extLst>
          </p:cNvPr>
          <p:cNvSpPr txBox="1"/>
          <p:nvPr/>
        </p:nvSpPr>
        <p:spPr>
          <a:xfrm>
            <a:off x="1981200" y="5770098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Always request Supreme copies you on the email so when the person (once again) says he never got anything, you have proof it was sent.</a:t>
            </a:r>
          </a:p>
        </p:txBody>
      </p:sp>
    </p:spTree>
    <p:extLst>
      <p:ext uri="{BB962C8B-B14F-4D97-AF65-F5344CB8AC3E}">
        <p14:creationId xmlns:p14="http://schemas.microsoft.com/office/powerpoint/2010/main" val="3017373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</a:rPr>
              <a:t>4 Issue #4 – Director says he’s compliant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9B087C44-BB30-AC2D-227A-FE85D9254802}"/>
              </a:ext>
            </a:extLst>
          </p:cNvPr>
          <p:cNvSpPr txBox="1">
            <a:spLocks/>
          </p:cNvSpPr>
          <p:nvPr/>
        </p:nvSpPr>
        <p:spPr>
          <a:xfrm>
            <a:off x="3429000" y="1371600"/>
            <a:ext cx="83058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400" b="1" kern="0" dirty="0"/>
              <a:t>Reasons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Maybe timing (reports are done weekly)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Maybe took classes but didn’t do background check (or vise-versa)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Maybe took 1 class but not all classes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Maybe didn’t use user ID and password sent to them</a:t>
            </a:r>
          </a:p>
          <a:p>
            <a:pPr>
              <a:spcBef>
                <a:spcPts val="300"/>
              </a:spcBef>
            </a:pPr>
            <a:r>
              <a:rPr lang="en-US" sz="2400" b="1" kern="0" dirty="0"/>
              <a:t>Solution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GK, PD &amp; Terry Carl have access to “instantaneous” reports from Praesidium (watch this video – </a:t>
            </a:r>
            <a:r>
              <a:rPr lang="en-US" sz="2000" b="0" i="0" u="sng" dirty="0">
                <a:effectLst/>
                <a:hlinkClick r:id="rId5"/>
              </a:rPr>
              <a:t>All Officers - Youth Protection Overview Video 20.06</a:t>
            </a:r>
            <a:r>
              <a:rPr lang="en-US" sz="2000" kern="0" dirty="0"/>
              <a:t>)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Call Supreme @ 203-800-4940 – They’ll give you the facts</a:t>
            </a:r>
          </a:p>
          <a:p>
            <a:pPr lvl="1">
              <a:spcBef>
                <a:spcPts val="300"/>
              </a:spcBef>
            </a:pPr>
            <a:r>
              <a:rPr lang="en-US" sz="2000" kern="0" dirty="0"/>
              <a:t>Ask him for a copy of his certificate</a:t>
            </a:r>
          </a:p>
          <a:p>
            <a:pPr lvl="2">
              <a:spcBef>
                <a:spcPts val="300"/>
              </a:spcBef>
            </a:pPr>
            <a:r>
              <a:rPr lang="en-US" sz="2000" kern="0" dirty="0"/>
              <a:t>Does it say “Self-volunteer” or “list his council #</a:t>
            </a:r>
          </a:p>
          <a:p>
            <a:pPr lvl="2">
              <a:spcBef>
                <a:spcPts val="300"/>
              </a:spcBef>
            </a:pPr>
            <a:r>
              <a:rPr lang="en-US" sz="2000" kern="0" dirty="0"/>
              <a:t>Does it show ALL classes required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0B2EDCE-A211-A33D-86A6-548A518B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0484">
            <a:off x="587462" y="1414292"/>
            <a:ext cx="2464094" cy="3530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2987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796E507-BA1E-42FC-9883-F71921B5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658600" cy="114300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>
                <a:solidFill>
                  <a:schemeClr val="tx1"/>
                </a:solidFill>
              </a:rPr>
              <a:t>4 Issue #5 – Refuse to comply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1CE6D73-5C2D-E89F-F374-FE3A70A3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77365"/>
              </p:ext>
            </p:extLst>
          </p:nvPr>
        </p:nvGraphicFramePr>
        <p:xfrm>
          <a:off x="762000" y="1478280"/>
          <a:ext cx="10744200" cy="4221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72100">
                  <a:extLst>
                    <a:ext uri="{9D8B030D-6E8A-4147-A177-3AD203B41FA5}">
                      <a16:colId xmlns:a16="http://schemas.microsoft.com/office/drawing/2014/main" xmlns="" val="3691669639"/>
                    </a:ext>
                  </a:extLst>
                </a:gridCol>
                <a:gridCol w="5372100">
                  <a:extLst>
                    <a:ext uri="{9D8B030D-6E8A-4147-A177-3AD203B41FA5}">
                      <a16:colId xmlns:a16="http://schemas.microsoft.com/office/drawing/2014/main" xmlns="" val="1519684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541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Our council doesn’t do youth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Youth do attend Knights programs with their families</a:t>
                      </a:r>
                    </a:p>
                    <a:p>
                      <a:r>
                        <a:rPr lang="en-US" dirty="0"/>
                        <a:t>It’s mandatory - regardless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195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0" dirty="0"/>
                        <a:t>I’m insulted the Knights don’t trust 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Priests, Bishops, </a:t>
                      </a:r>
                      <a:r>
                        <a:rPr lang="en-US" dirty="0" err="1"/>
                        <a:t>etc</a:t>
                      </a:r>
                      <a:r>
                        <a:rPr lang="en-US" dirty="0"/>
                        <a:t>… do this.  You can to.</a:t>
                      </a:r>
                    </a:p>
                    <a:p>
                      <a:r>
                        <a:rPr lang="en-US" dirty="0"/>
                        <a:t>It’s not a matter of trust.  It’s the right thing to 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6621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/>
                        <a:t>They have something to hide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Dah!!!  This is why we do this.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6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0" dirty="0"/>
                        <a:t>Child abuse doesn’t happen in my council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happens.  Let’s be prepared just in case.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3459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It’s a waste of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hours to learn &amp; be prepared is not a big deal</a:t>
                      </a:r>
                    </a:p>
                    <a:p>
                      <a:r>
                        <a:rPr lang="en-US" dirty="0"/>
                        <a:t>Child abuse IS a big deal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6313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already do my Diocesan youth protection – The Knights youth protection is a duplication of effort.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10%-30% of the training is “the same”.  So…  just skip the stuff you already know.  Just hit next page!!!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04230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30BF32-21AE-5CBC-5DA8-5C11A6659952}"/>
              </a:ext>
            </a:extLst>
          </p:cNvPr>
          <p:cNvSpPr txBox="1"/>
          <p:nvPr/>
        </p:nvSpPr>
        <p:spPr>
          <a:xfrm>
            <a:off x="3733800" y="537972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If they still don’t want to do it, don’t push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Tell the GK to name someone else to this position</a:t>
            </a:r>
          </a:p>
        </p:txBody>
      </p:sp>
    </p:spTree>
    <p:extLst>
      <p:ext uri="{BB962C8B-B14F-4D97-AF65-F5344CB8AC3E}">
        <p14:creationId xmlns:p14="http://schemas.microsoft.com/office/powerpoint/2010/main" val="424743945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3265</TotalTime>
  <Words>1695</Words>
  <Application>Microsoft Office PowerPoint</Application>
  <PresentationFormat>Custom</PresentationFormat>
  <Paragraphs>185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PowerPoint Presentation</vt:lpstr>
      <vt:lpstr>1 – Why is it important?</vt:lpstr>
      <vt:lpstr>2 – Requirements Overview</vt:lpstr>
      <vt:lpstr>3. Process Overview</vt:lpstr>
      <vt:lpstr>4 Issue #1 – Forms not submitted or incomplete</vt:lpstr>
      <vt:lpstr>4 Issue #2 – People removed for non-compliance</vt:lpstr>
      <vt:lpstr>4 Issue #3 – I never received notification</vt:lpstr>
      <vt:lpstr>4 Issue #4 – Director says he’s compliant</vt:lpstr>
      <vt:lpstr>4 Issue #5 – Refuse to comply</vt:lpstr>
      <vt:lpstr>4 Issue #6 – No one will volunteer</vt:lpstr>
      <vt:lpstr>5 Your role as a District Deputy</vt:lpstr>
    </vt:vector>
  </TitlesOfParts>
  <Company>Knights of Columbus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Terry</cp:lastModifiedBy>
  <cp:revision>343</cp:revision>
  <cp:lastPrinted>2016-06-08T13:53:49Z</cp:lastPrinted>
  <dcterms:created xsi:type="dcterms:W3CDTF">2020-05-18T16:01:53Z</dcterms:created>
  <dcterms:modified xsi:type="dcterms:W3CDTF">2022-12-05T18:04:24Z</dcterms:modified>
</cp:coreProperties>
</file>